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22" r:id="rId2"/>
    <p:sldId id="332" r:id="rId3"/>
    <p:sldId id="333" r:id="rId4"/>
    <p:sldId id="318" r:id="rId5"/>
    <p:sldId id="324" r:id="rId6"/>
    <p:sldId id="329" r:id="rId7"/>
    <p:sldId id="330" r:id="rId8"/>
    <p:sldId id="325" r:id="rId9"/>
    <p:sldId id="336" r:id="rId10"/>
    <p:sldId id="334" r:id="rId11"/>
    <p:sldId id="328" r:id="rId12"/>
    <p:sldId id="337" r:id="rId13"/>
    <p:sldId id="326" r:id="rId14"/>
    <p:sldId id="331" r:id="rId15"/>
    <p:sldId id="335" r:id="rId16"/>
    <p:sldId id="327" r:id="rId17"/>
    <p:sldId id="3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E98"/>
    <a:srgbClr val="677BB9"/>
    <a:srgbClr val="ADCE32"/>
    <a:srgbClr val="CEAD3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6EE5D-4FF3-4FF0-951D-46FEA8EEB3A8}" v="2" dt="2023-07-05T17:57:13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 REHAN ARSHAD" userId="155f601c085b1d26" providerId="LiveId" clId="{F716EE5D-4FF3-4FF0-951D-46FEA8EEB3A8}"/>
    <pc:docChg chg="undo redo custSel addSld delSld modSld sldOrd delMainMaster">
      <pc:chgData name="RAJA REHAN ARSHAD" userId="155f601c085b1d26" providerId="LiveId" clId="{F716EE5D-4FF3-4FF0-951D-46FEA8EEB3A8}" dt="2023-07-05T17:57:13.467" v="171" actId="113"/>
      <pc:docMkLst>
        <pc:docMk/>
      </pc:docMkLst>
      <pc:sldChg chg="del">
        <pc:chgData name="RAJA REHAN ARSHAD" userId="155f601c085b1d26" providerId="LiveId" clId="{F716EE5D-4FF3-4FF0-951D-46FEA8EEB3A8}" dt="2023-07-05T17:30:35.293" v="0" actId="2696"/>
        <pc:sldMkLst>
          <pc:docMk/>
          <pc:sldMk cId="922560477" sldId="256"/>
        </pc:sldMkLst>
      </pc:sldChg>
      <pc:sldChg chg="modSp mod">
        <pc:chgData name="RAJA REHAN ARSHAD" userId="155f601c085b1d26" providerId="LiveId" clId="{F716EE5D-4FF3-4FF0-951D-46FEA8EEB3A8}" dt="2023-07-05T17:30:49.654" v="15" actId="20577"/>
        <pc:sldMkLst>
          <pc:docMk/>
          <pc:sldMk cId="4250551009" sldId="257"/>
        </pc:sldMkLst>
        <pc:spChg chg="mod">
          <ac:chgData name="RAJA REHAN ARSHAD" userId="155f601c085b1d26" providerId="LiveId" clId="{F716EE5D-4FF3-4FF0-951D-46FEA8EEB3A8}" dt="2023-07-05T17:30:49.654" v="15" actId="20577"/>
          <ac:spMkLst>
            <pc:docMk/>
            <pc:sldMk cId="4250551009" sldId="257"/>
            <ac:spMk id="3" creationId="{00000000-0000-0000-0000-000000000000}"/>
          </ac:spMkLst>
        </pc:spChg>
      </pc:sldChg>
      <pc:sldChg chg="modSp">
        <pc:chgData name="RAJA REHAN ARSHAD" userId="155f601c085b1d26" providerId="LiveId" clId="{F716EE5D-4FF3-4FF0-951D-46FEA8EEB3A8}" dt="2023-07-05T17:57:13.467" v="171" actId="113"/>
        <pc:sldMkLst>
          <pc:docMk/>
          <pc:sldMk cId="2053529358" sldId="266"/>
        </pc:sldMkLst>
        <pc:graphicFrameChg chg="mod">
          <ac:chgData name="RAJA REHAN ARSHAD" userId="155f601c085b1d26" providerId="LiveId" clId="{F716EE5D-4FF3-4FF0-951D-46FEA8EEB3A8}" dt="2023-07-05T17:57:13.467" v="171" actId="113"/>
          <ac:graphicFrameMkLst>
            <pc:docMk/>
            <pc:sldMk cId="2053529358" sldId="266"/>
            <ac:graphicFrameMk id="4" creationId="{00000000-0000-0000-0000-000000000000}"/>
          </ac:graphicFrameMkLst>
        </pc:graphicFrameChg>
      </pc:sldChg>
      <pc:sldChg chg="modSp mod ord">
        <pc:chgData name="RAJA REHAN ARSHAD" userId="155f601c085b1d26" providerId="LiveId" clId="{F716EE5D-4FF3-4FF0-951D-46FEA8EEB3A8}" dt="2023-07-05T17:37:13.219" v="74" actId="403"/>
        <pc:sldMkLst>
          <pc:docMk/>
          <pc:sldMk cId="2039185218" sldId="280"/>
        </pc:sldMkLst>
        <pc:spChg chg="mod">
          <ac:chgData name="RAJA REHAN ARSHAD" userId="155f601c085b1d26" providerId="LiveId" clId="{F716EE5D-4FF3-4FF0-951D-46FEA8EEB3A8}" dt="2023-07-05T17:37:13.219" v="74" actId="403"/>
          <ac:spMkLst>
            <pc:docMk/>
            <pc:sldMk cId="2039185218" sldId="280"/>
            <ac:spMk id="3" creationId="{00000000-0000-0000-0000-000000000000}"/>
          </ac:spMkLst>
        </pc:spChg>
        <pc:spChg chg="mod">
          <ac:chgData name="RAJA REHAN ARSHAD" userId="155f601c085b1d26" providerId="LiveId" clId="{F716EE5D-4FF3-4FF0-951D-46FEA8EEB3A8}" dt="2023-07-05T17:36:44.865" v="41" actId="6549"/>
          <ac:spMkLst>
            <pc:docMk/>
            <pc:sldMk cId="2039185218" sldId="280"/>
            <ac:spMk id="6" creationId="{00000000-0000-0000-0000-000000000000}"/>
          </ac:spMkLst>
        </pc:spChg>
      </pc:sldChg>
      <pc:sldChg chg="modSp new mod">
        <pc:chgData name="RAJA REHAN ARSHAD" userId="155f601c085b1d26" providerId="LiveId" clId="{F716EE5D-4FF3-4FF0-951D-46FEA8EEB3A8}" dt="2023-07-05T17:43:53.215" v="169" actId="13926"/>
        <pc:sldMkLst>
          <pc:docMk/>
          <pc:sldMk cId="1516879331" sldId="292"/>
        </pc:sldMkLst>
        <pc:spChg chg="mod">
          <ac:chgData name="RAJA REHAN ARSHAD" userId="155f601c085b1d26" providerId="LiveId" clId="{F716EE5D-4FF3-4FF0-951D-46FEA8EEB3A8}" dt="2023-07-05T17:40:34.776" v="126" actId="20577"/>
          <ac:spMkLst>
            <pc:docMk/>
            <pc:sldMk cId="1516879331" sldId="292"/>
            <ac:spMk id="2" creationId="{4AE7BE7F-B608-8AF2-D8FC-5EFECFEFE5B8}"/>
          </ac:spMkLst>
        </pc:spChg>
        <pc:spChg chg="mod">
          <ac:chgData name="RAJA REHAN ARSHAD" userId="155f601c085b1d26" providerId="LiveId" clId="{F716EE5D-4FF3-4FF0-951D-46FEA8EEB3A8}" dt="2023-07-05T17:43:53.215" v="169" actId="13926"/>
          <ac:spMkLst>
            <pc:docMk/>
            <pc:sldMk cId="1516879331" sldId="292"/>
            <ac:spMk id="3" creationId="{BBBB970C-67E9-319E-DEC5-859AC4E23253}"/>
          </ac:spMkLst>
        </pc:spChg>
      </pc:sldChg>
      <pc:sldMasterChg chg="del delSldLayout">
        <pc:chgData name="RAJA REHAN ARSHAD" userId="155f601c085b1d26" providerId="LiveId" clId="{F716EE5D-4FF3-4FF0-951D-46FEA8EEB3A8}" dt="2023-07-05T17:30:35.293" v="0" actId="2696"/>
        <pc:sldMasterMkLst>
          <pc:docMk/>
          <pc:sldMasterMk cId="4258741872" sldId="2147483648"/>
        </pc:sldMasterMkLst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1227929569" sldId="2147483649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3935277464" sldId="2147483650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3160267518" sldId="2147483651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1598520901" sldId="2147483652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1914897258" sldId="2147483653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2339914658" sldId="2147483654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1444697746" sldId="2147483655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1713553442" sldId="2147483656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1086998491" sldId="2147483657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1486005959" sldId="2147483658"/>
          </pc:sldLayoutMkLst>
        </pc:sldLayoutChg>
        <pc:sldLayoutChg chg="del">
          <pc:chgData name="RAJA REHAN ARSHAD" userId="155f601c085b1d26" providerId="LiveId" clId="{F716EE5D-4FF3-4FF0-951D-46FEA8EEB3A8}" dt="2023-07-05T17:30:35.293" v="0" actId="2696"/>
          <pc:sldLayoutMkLst>
            <pc:docMk/>
            <pc:sldMasterMk cId="4258741872" sldId="2147483648"/>
            <pc:sldLayoutMk cId="1656656100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26566591443125"/>
          <c:y val="1.4925636824016301E-3"/>
          <c:w val="0.44288048708946121"/>
          <c:h val="0.664027732470500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32-454A-9605-ED29B637F3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32-454A-9605-ED29B637F3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32-454A-9605-ED29B637F3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32-454A-9605-ED29B637F3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632-454A-9605-ED29B637F3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632-454A-9605-ED29B637F3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North America </c:v>
                </c:pt>
                <c:pt idx="1">
                  <c:v>Europe and C. Asia </c:v>
                </c:pt>
                <c:pt idx="2">
                  <c:v>Latin America</c:v>
                </c:pt>
                <c:pt idx="3">
                  <c:v>East Asia &amp; Pacific </c:v>
                </c:pt>
                <c:pt idx="4">
                  <c:v>Middle East &amp; Africa</c:v>
                </c:pt>
                <c:pt idx="5">
                  <c:v>South Asia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30</c:v>
                </c:pt>
                <c:pt idx="2">
                  <c:v>17</c:v>
                </c:pt>
                <c:pt idx="3">
                  <c:v>35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0-4895-A7C8-343C75B702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5105F-9A31-46E3-B934-DCAB8611FF8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18D7-35F3-4D54-9055-AF5586AB7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3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09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3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56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27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49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38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14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6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41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86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45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208ED-0E55-4D99-93D1-A76C517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16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29200" y="2093656"/>
            <a:ext cx="3377329" cy="24635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1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5C94-8C1A-4C00-A070-EC7A1B0159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6AE1-0229-4E43-B2BB-CDF0E7B871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4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53" y="24063"/>
            <a:ext cx="10515600" cy="653549"/>
          </a:xfrm>
        </p:spPr>
        <p:txBody>
          <a:bodyPr tIns="0" bIns="0" anchor="b"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81B4-DB15-457E-8E55-21A521F46C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1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F483-FBE0-4109-961F-BA7B87073D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C56-B714-472A-BAA9-9E47A88ABA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4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8997-803E-4964-B045-4E6B2ED12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CCA-3CA2-42A9-84EA-CB3E5828E7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5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7863" y="841375"/>
            <a:ext cx="6107112" cy="2874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7A86-6750-4BA9-95B0-3A9DBAF51D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2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8851-869E-4D57-9DF1-3C1A1CD36B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1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967E-67C1-4855-8A05-D8294720D4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8F86-0ABD-4C6E-82C4-1A0902B547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6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47151"/>
              </p:ext>
            </p:extLst>
          </p:nvPr>
        </p:nvGraphicFramePr>
        <p:xfrm>
          <a:off x="0" y="2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29192698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8801285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650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92047057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9186439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23281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86733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9429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78036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77429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74192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1949116"/>
            <a:ext cx="790575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Rockwell" panose="02060603020205020403" pitchFamily="18" charset="0"/>
              </a:rPr>
              <a:t>Understanding Carbon Markets &amp; Potential for Pakistan </a:t>
            </a:r>
            <a:endParaRPr lang="en-US" sz="6000" dirty="0">
              <a:latin typeface="Rockwell" panose="02060603020205020403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5105401"/>
            <a:ext cx="2438399" cy="17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91591" y="502505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ahnschrift SemiBold" panose="020B0502040204020203" pitchFamily="34" charset="0"/>
              </a:rPr>
              <a:t>Evolution and Comparative Size of National Carbon Markets  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71533" y="1447164"/>
            <a:ext cx="0" cy="4467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6543" y="5914233"/>
            <a:ext cx="703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71533" y="4867420"/>
            <a:ext cx="703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6541" y="3758147"/>
            <a:ext cx="703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56541" y="2753806"/>
            <a:ext cx="703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71533" y="1827470"/>
            <a:ext cx="703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35426" y="5678105"/>
            <a:ext cx="53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0357" y="4662682"/>
            <a:ext cx="71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2,000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1719" y="3571430"/>
            <a:ext cx="71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4,000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3224" y="2557848"/>
            <a:ext cx="71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6.000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1007" y="1664472"/>
            <a:ext cx="71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8,000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60535" y="5729567"/>
            <a:ext cx="854439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94946" y="5584449"/>
            <a:ext cx="854439" cy="32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72054" y="5494508"/>
            <a:ext cx="854439" cy="399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567265" y="3315890"/>
            <a:ext cx="854439" cy="2578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852671" y="2012136"/>
            <a:ext cx="854439" cy="3902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52441" y="5197205"/>
            <a:ext cx="854439" cy="707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15889" y="5936507"/>
            <a:ext cx="83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UK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33555" y="5976693"/>
            <a:ext cx="83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EU ETS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1756" y="5955963"/>
            <a:ext cx="118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California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80539" y="5943920"/>
            <a:ext cx="1367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S. Kores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06743" y="5934008"/>
            <a:ext cx="117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China Current 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70473" y="5934008"/>
            <a:ext cx="117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China Projected 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2752" y="5347192"/>
            <a:ext cx="83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140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9898" y="5263496"/>
            <a:ext cx="83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320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96490" y="5139084"/>
            <a:ext cx="83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580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01783" y="4822981"/>
            <a:ext cx="83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1.500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91701" y="2936743"/>
            <a:ext cx="83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4.500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45801" y="1664626"/>
            <a:ext cx="83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7.800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3571" y="1692677"/>
            <a:ext cx="377638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Mitigation Share of Carbon Markets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737" y="2226871"/>
            <a:ext cx="43853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Plethora of national carbon markets emerging globally seeing the promise and potential for climate action </a:t>
            </a:r>
            <a:br>
              <a:rPr lang="en-US" sz="1700" dirty="0" smtClean="0"/>
            </a:b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EUETS is the worlds first functional emissions trading system &amp; 2</a:t>
            </a:r>
            <a:r>
              <a:rPr lang="en-US" sz="1700" baseline="30000" dirty="0" smtClean="0"/>
              <a:t>nd</a:t>
            </a:r>
            <a:r>
              <a:rPr lang="en-US" sz="1700" dirty="0" smtClean="0"/>
              <a:t> largest system after China  </a:t>
            </a:r>
            <a:br>
              <a:rPr lang="en-US" sz="1700" dirty="0" smtClean="0"/>
            </a:b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Chinese Carbon Market is already largest of the world in terms of GHG emissions covered and set to grow exponentially</a:t>
            </a:r>
            <a:br>
              <a:rPr lang="en-US" sz="1700" dirty="0" smtClean="0"/>
            </a:br>
            <a:r>
              <a:rPr lang="en-US" sz="17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Pakistan can benefit by interlinking with Chinese carbon market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678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825" y="4271574"/>
            <a:ext cx="6713550" cy="25177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7684" y="381141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ahnschrift SemiBold" panose="020B0502040204020203" pitchFamily="34" charset="0"/>
              </a:rPr>
              <a:t>Carbon Credit Prices Trajectory  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880" y="2063271"/>
            <a:ext cx="470763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of April 1, </a:t>
            </a:r>
            <a:r>
              <a:rPr lang="en-US" sz="1600" dirty="0" smtClean="0"/>
              <a:t>2023, around 20 % </a:t>
            </a:r>
            <a:r>
              <a:rPr lang="en-US" sz="1600" dirty="0"/>
              <a:t>of </a:t>
            </a:r>
            <a:r>
              <a:rPr lang="en-US" sz="1600" dirty="0" smtClean="0"/>
              <a:t>global greenhouse gas </a:t>
            </a:r>
            <a:r>
              <a:rPr lang="en-US" sz="1600" dirty="0"/>
              <a:t>emissions </a:t>
            </a:r>
            <a:r>
              <a:rPr lang="en-US" sz="1600" dirty="0" smtClean="0"/>
              <a:t>are covered </a:t>
            </a:r>
            <a:r>
              <a:rPr lang="en-US" sz="1600" dirty="0"/>
              <a:t>by a </a:t>
            </a:r>
            <a:r>
              <a:rPr lang="en-US" sz="1600" dirty="0" smtClean="0"/>
              <a:t>direct carbon </a:t>
            </a:r>
            <a:r>
              <a:rPr lang="en-US" sz="1600" dirty="0"/>
              <a:t>price </a:t>
            </a:r>
            <a:r>
              <a:rPr lang="en-US" sz="1600" dirty="0" smtClean="0"/>
              <a:t>or some carbon pricing mechanism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Current carbon prices do not represent the actual price of climate induced impacts – Externalities</a:t>
            </a:r>
            <a:br>
              <a:rPr lang="en-US" sz="1600" dirty="0" smtClean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Carbon prices remain too low over a long period of time for inducing effective climate 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 the Paris Agreement becoming effective and demand for global carbon credits increasing the price for the carbon credits shown an increasing trend and likely to increase in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874089" y="37851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2021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82385" y="37851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2020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69746" y="37851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2019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54036" y="38010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93" y="37984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957810" y="377142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2022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21704" y="24872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60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04670" y="30160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40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4670" y="35713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021704" y="19140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</a:t>
            </a:r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04670" y="13205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</a:t>
            </a:r>
            <a:endParaRPr lang="en-US" b="1" dirty="0"/>
          </a:p>
        </p:txBody>
      </p:sp>
      <p:sp>
        <p:nvSpPr>
          <p:cNvPr id="27" name="Freeform 26"/>
          <p:cNvSpPr/>
          <p:nvPr/>
        </p:nvSpPr>
        <p:spPr>
          <a:xfrm>
            <a:off x="5936104" y="2222550"/>
            <a:ext cx="5696263" cy="1665893"/>
          </a:xfrm>
          <a:custGeom>
            <a:avLst/>
            <a:gdLst>
              <a:gd name="connsiteX0" fmla="*/ 0 w 5696263"/>
              <a:gd name="connsiteY0" fmla="*/ 1665893 h 1665893"/>
              <a:gd name="connsiteX1" fmla="*/ 224853 w 5696263"/>
              <a:gd name="connsiteY1" fmla="*/ 1650903 h 1665893"/>
              <a:gd name="connsiteX2" fmla="*/ 494676 w 5696263"/>
              <a:gd name="connsiteY2" fmla="*/ 1635913 h 1665893"/>
              <a:gd name="connsiteX3" fmla="*/ 584617 w 5696263"/>
              <a:gd name="connsiteY3" fmla="*/ 1605932 h 1665893"/>
              <a:gd name="connsiteX4" fmla="*/ 689548 w 5696263"/>
              <a:gd name="connsiteY4" fmla="*/ 1590942 h 1665893"/>
              <a:gd name="connsiteX5" fmla="*/ 734518 w 5696263"/>
              <a:gd name="connsiteY5" fmla="*/ 1575952 h 1665893"/>
              <a:gd name="connsiteX6" fmla="*/ 854440 w 5696263"/>
              <a:gd name="connsiteY6" fmla="*/ 1545972 h 1665893"/>
              <a:gd name="connsiteX7" fmla="*/ 899410 w 5696263"/>
              <a:gd name="connsiteY7" fmla="*/ 1530982 h 1665893"/>
              <a:gd name="connsiteX8" fmla="*/ 929391 w 5696263"/>
              <a:gd name="connsiteY8" fmla="*/ 1501001 h 1665893"/>
              <a:gd name="connsiteX9" fmla="*/ 1019331 w 5696263"/>
              <a:gd name="connsiteY9" fmla="*/ 1471021 h 1665893"/>
              <a:gd name="connsiteX10" fmla="*/ 1034322 w 5696263"/>
              <a:gd name="connsiteY10" fmla="*/ 1515991 h 1665893"/>
              <a:gd name="connsiteX11" fmla="*/ 1079292 w 5696263"/>
              <a:gd name="connsiteY11" fmla="*/ 1486011 h 1665893"/>
              <a:gd name="connsiteX12" fmla="*/ 1244184 w 5696263"/>
              <a:gd name="connsiteY12" fmla="*/ 1456031 h 1665893"/>
              <a:gd name="connsiteX13" fmla="*/ 1349115 w 5696263"/>
              <a:gd name="connsiteY13" fmla="*/ 1411060 h 1665893"/>
              <a:gd name="connsiteX14" fmla="*/ 1379095 w 5696263"/>
              <a:gd name="connsiteY14" fmla="*/ 1441041 h 1665893"/>
              <a:gd name="connsiteX15" fmla="*/ 1394086 w 5696263"/>
              <a:gd name="connsiteY15" fmla="*/ 1486011 h 1665893"/>
              <a:gd name="connsiteX16" fmla="*/ 1424066 w 5696263"/>
              <a:gd name="connsiteY16" fmla="*/ 1530982 h 1665893"/>
              <a:gd name="connsiteX17" fmla="*/ 1454046 w 5696263"/>
              <a:gd name="connsiteY17" fmla="*/ 1501001 h 1665893"/>
              <a:gd name="connsiteX18" fmla="*/ 1499017 w 5696263"/>
              <a:gd name="connsiteY18" fmla="*/ 1530982 h 1665893"/>
              <a:gd name="connsiteX19" fmla="*/ 1543987 w 5696263"/>
              <a:gd name="connsiteY19" fmla="*/ 1545972 h 1665893"/>
              <a:gd name="connsiteX20" fmla="*/ 1768840 w 5696263"/>
              <a:gd name="connsiteY20" fmla="*/ 1560962 h 1665893"/>
              <a:gd name="connsiteX21" fmla="*/ 1813810 w 5696263"/>
              <a:gd name="connsiteY21" fmla="*/ 1530982 h 1665893"/>
              <a:gd name="connsiteX22" fmla="*/ 1858781 w 5696263"/>
              <a:gd name="connsiteY22" fmla="*/ 1515991 h 1665893"/>
              <a:gd name="connsiteX23" fmla="*/ 1888761 w 5696263"/>
              <a:gd name="connsiteY23" fmla="*/ 1471021 h 1665893"/>
              <a:gd name="connsiteX24" fmla="*/ 1978702 w 5696263"/>
              <a:gd name="connsiteY24" fmla="*/ 1441041 h 1665893"/>
              <a:gd name="connsiteX25" fmla="*/ 2038663 w 5696263"/>
              <a:gd name="connsiteY25" fmla="*/ 1411060 h 1665893"/>
              <a:gd name="connsiteX26" fmla="*/ 2128604 w 5696263"/>
              <a:gd name="connsiteY26" fmla="*/ 1351100 h 1665893"/>
              <a:gd name="connsiteX27" fmla="*/ 2173574 w 5696263"/>
              <a:gd name="connsiteY27" fmla="*/ 1336109 h 1665893"/>
              <a:gd name="connsiteX28" fmla="*/ 2263515 w 5696263"/>
              <a:gd name="connsiteY28" fmla="*/ 1291139 h 1665893"/>
              <a:gd name="connsiteX29" fmla="*/ 2398427 w 5696263"/>
              <a:gd name="connsiteY29" fmla="*/ 1276149 h 1665893"/>
              <a:gd name="connsiteX30" fmla="*/ 2608289 w 5696263"/>
              <a:gd name="connsiteY30" fmla="*/ 1246168 h 1665893"/>
              <a:gd name="connsiteX31" fmla="*/ 2668250 w 5696263"/>
              <a:gd name="connsiteY31" fmla="*/ 1231178 h 1665893"/>
              <a:gd name="connsiteX32" fmla="*/ 2758191 w 5696263"/>
              <a:gd name="connsiteY32" fmla="*/ 1201198 h 1665893"/>
              <a:gd name="connsiteX33" fmla="*/ 2803161 w 5696263"/>
              <a:gd name="connsiteY33" fmla="*/ 1171218 h 1665893"/>
              <a:gd name="connsiteX34" fmla="*/ 2833141 w 5696263"/>
              <a:gd name="connsiteY34" fmla="*/ 1141237 h 1665893"/>
              <a:gd name="connsiteX35" fmla="*/ 2863122 w 5696263"/>
              <a:gd name="connsiteY35" fmla="*/ 1171218 h 1665893"/>
              <a:gd name="connsiteX36" fmla="*/ 2953063 w 5696263"/>
              <a:gd name="connsiteY36" fmla="*/ 1201198 h 1665893"/>
              <a:gd name="connsiteX37" fmla="*/ 3297836 w 5696263"/>
              <a:gd name="connsiteY37" fmla="*/ 1246168 h 1665893"/>
              <a:gd name="connsiteX38" fmla="*/ 3327817 w 5696263"/>
              <a:gd name="connsiteY38" fmla="*/ 1276149 h 1665893"/>
              <a:gd name="connsiteX39" fmla="*/ 3372787 w 5696263"/>
              <a:gd name="connsiteY39" fmla="*/ 1291139 h 1665893"/>
              <a:gd name="connsiteX40" fmla="*/ 3387777 w 5696263"/>
              <a:gd name="connsiteY40" fmla="*/ 1336109 h 1665893"/>
              <a:gd name="connsiteX41" fmla="*/ 3477718 w 5696263"/>
              <a:gd name="connsiteY41" fmla="*/ 1366090 h 1665893"/>
              <a:gd name="connsiteX42" fmla="*/ 3582650 w 5696263"/>
              <a:gd name="connsiteY42" fmla="*/ 1396070 h 1665893"/>
              <a:gd name="connsiteX43" fmla="*/ 3657600 w 5696263"/>
              <a:gd name="connsiteY43" fmla="*/ 1456031 h 1665893"/>
              <a:gd name="connsiteX44" fmla="*/ 3717561 w 5696263"/>
              <a:gd name="connsiteY44" fmla="*/ 1515991 h 1665893"/>
              <a:gd name="connsiteX45" fmla="*/ 3807502 w 5696263"/>
              <a:gd name="connsiteY45" fmla="*/ 1411060 h 1665893"/>
              <a:gd name="connsiteX46" fmla="*/ 3852472 w 5696263"/>
              <a:gd name="connsiteY46" fmla="*/ 1396070 h 1665893"/>
              <a:gd name="connsiteX47" fmla="*/ 3882453 w 5696263"/>
              <a:gd name="connsiteY47" fmla="*/ 1366090 h 1665893"/>
              <a:gd name="connsiteX48" fmla="*/ 3897443 w 5696263"/>
              <a:gd name="connsiteY48" fmla="*/ 1321119 h 1665893"/>
              <a:gd name="connsiteX49" fmla="*/ 3942413 w 5696263"/>
              <a:gd name="connsiteY49" fmla="*/ 1306129 h 1665893"/>
              <a:gd name="connsiteX50" fmla="*/ 3987384 w 5696263"/>
              <a:gd name="connsiteY50" fmla="*/ 1231178 h 1665893"/>
              <a:gd name="connsiteX51" fmla="*/ 4032354 w 5696263"/>
              <a:gd name="connsiteY51" fmla="*/ 1216188 h 1665893"/>
              <a:gd name="connsiteX52" fmla="*/ 4137286 w 5696263"/>
              <a:gd name="connsiteY52" fmla="*/ 1126247 h 1665893"/>
              <a:gd name="connsiteX53" fmla="*/ 4212236 w 5696263"/>
              <a:gd name="connsiteY53" fmla="*/ 1006326 h 1665893"/>
              <a:gd name="connsiteX54" fmla="*/ 4317168 w 5696263"/>
              <a:gd name="connsiteY54" fmla="*/ 1021316 h 1665893"/>
              <a:gd name="connsiteX55" fmla="*/ 4586991 w 5696263"/>
              <a:gd name="connsiteY55" fmla="*/ 1051296 h 1665893"/>
              <a:gd name="connsiteX56" fmla="*/ 4631961 w 5696263"/>
              <a:gd name="connsiteY56" fmla="*/ 1081277 h 1665893"/>
              <a:gd name="connsiteX57" fmla="*/ 4721902 w 5696263"/>
              <a:gd name="connsiteY57" fmla="*/ 1111257 h 1665893"/>
              <a:gd name="connsiteX58" fmla="*/ 4781863 w 5696263"/>
              <a:gd name="connsiteY58" fmla="*/ 1036306 h 1665893"/>
              <a:gd name="connsiteX59" fmla="*/ 4811843 w 5696263"/>
              <a:gd name="connsiteY59" fmla="*/ 991336 h 1665893"/>
              <a:gd name="connsiteX60" fmla="*/ 4856813 w 5696263"/>
              <a:gd name="connsiteY60" fmla="*/ 976345 h 1665893"/>
              <a:gd name="connsiteX61" fmla="*/ 4931764 w 5696263"/>
              <a:gd name="connsiteY61" fmla="*/ 871414 h 1665893"/>
              <a:gd name="connsiteX62" fmla="*/ 4946754 w 5696263"/>
              <a:gd name="connsiteY62" fmla="*/ 916385 h 1665893"/>
              <a:gd name="connsiteX63" fmla="*/ 5021705 w 5696263"/>
              <a:gd name="connsiteY63" fmla="*/ 976345 h 1665893"/>
              <a:gd name="connsiteX64" fmla="*/ 5051686 w 5696263"/>
              <a:gd name="connsiteY64" fmla="*/ 946365 h 1665893"/>
              <a:gd name="connsiteX65" fmla="*/ 5066676 w 5696263"/>
              <a:gd name="connsiteY65" fmla="*/ 871414 h 1665893"/>
              <a:gd name="connsiteX66" fmla="*/ 5111646 w 5696263"/>
              <a:gd name="connsiteY66" fmla="*/ 856424 h 1665893"/>
              <a:gd name="connsiteX67" fmla="*/ 5126636 w 5696263"/>
              <a:gd name="connsiteY67" fmla="*/ 796463 h 1665893"/>
              <a:gd name="connsiteX68" fmla="*/ 5201587 w 5696263"/>
              <a:gd name="connsiteY68" fmla="*/ 736503 h 1665893"/>
              <a:gd name="connsiteX69" fmla="*/ 5276538 w 5696263"/>
              <a:gd name="connsiteY69" fmla="*/ 661552 h 1665893"/>
              <a:gd name="connsiteX70" fmla="*/ 5351489 w 5696263"/>
              <a:gd name="connsiteY70" fmla="*/ 721513 h 1665893"/>
              <a:gd name="connsiteX71" fmla="*/ 5396459 w 5696263"/>
              <a:gd name="connsiteY71" fmla="*/ 706523 h 1665893"/>
              <a:gd name="connsiteX72" fmla="*/ 5411450 w 5696263"/>
              <a:gd name="connsiteY72" fmla="*/ 646562 h 1665893"/>
              <a:gd name="connsiteX73" fmla="*/ 5426440 w 5696263"/>
              <a:gd name="connsiteY73" fmla="*/ 601591 h 1665893"/>
              <a:gd name="connsiteX74" fmla="*/ 5441430 w 5696263"/>
              <a:gd name="connsiteY74" fmla="*/ 181867 h 1665893"/>
              <a:gd name="connsiteX75" fmla="*/ 5486400 w 5696263"/>
              <a:gd name="connsiteY75" fmla="*/ 196857 h 1665893"/>
              <a:gd name="connsiteX76" fmla="*/ 5501391 w 5696263"/>
              <a:gd name="connsiteY76" fmla="*/ 466680 h 1665893"/>
              <a:gd name="connsiteX77" fmla="*/ 5516381 w 5696263"/>
              <a:gd name="connsiteY77" fmla="*/ 676542 h 1665893"/>
              <a:gd name="connsiteX78" fmla="*/ 5546361 w 5696263"/>
              <a:gd name="connsiteY78" fmla="*/ 586601 h 1665893"/>
              <a:gd name="connsiteX79" fmla="*/ 5561351 w 5696263"/>
              <a:gd name="connsiteY79" fmla="*/ 541631 h 1665893"/>
              <a:gd name="connsiteX80" fmla="*/ 5591331 w 5696263"/>
              <a:gd name="connsiteY80" fmla="*/ 211847 h 1665893"/>
              <a:gd name="connsiteX81" fmla="*/ 5606322 w 5696263"/>
              <a:gd name="connsiteY81" fmla="*/ 166877 h 1665893"/>
              <a:gd name="connsiteX82" fmla="*/ 5621312 w 5696263"/>
              <a:gd name="connsiteY82" fmla="*/ 106916 h 1665893"/>
              <a:gd name="connsiteX83" fmla="*/ 5636302 w 5696263"/>
              <a:gd name="connsiteY83" fmla="*/ 151886 h 1665893"/>
              <a:gd name="connsiteX84" fmla="*/ 5651292 w 5696263"/>
              <a:gd name="connsiteY84" fmla="*/ 61945 h 1665893"/>
              <a:gd name="connsiteX85" fmla="*/ 5666282 w 5696263"/>
              <a:gd name="connsiteY85" fmla="*/ 1985 h 1665893"/>
              <a:gd name="connsiteX86" fmla="*/ 5696263 w 5696263"/>
              <a:gd name="connsiteY86" fmla="*/ 16975 h 166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696263" h="1665893">
                <a:moveTo>
                  <a:pt x="0" y="1665893"/>
                </a:moveTo>
                <a:lnTo>
                  <a:pt x="224853" y="1650903"/>
                </a:lnTo>
                <a:cubicBezTo>
                  <a:pt x="314768" y="1645454"/>
                  <a:pt x="405292" y="1647086"/>
                  <a:pt x="494676" y="1635913"/>
                </a:cubicBezTo>
                <a:cubicBezTo>
                  <a:pt x="526034" y="1631993"/>
                  <a:pt x="553332" y="1610401"/>
                  <a:pt x="584617" y="1605932"/>
                </a:cubicBezTo>
                <a:lnTo>
                  <a:pt x="689548" y="1590942"/>
                </a:lnTo>
                <a:cubicBezTo>
                  <a:pt x="704538" y="1585945"/>
                  <a:pt x="719274" y="1580109"/>
                  <a:pt x="734518" y="1575952"/>
                </a:cubicBezTo>
                <a:cubicBezTo>
                  <a:pt x="774270" y="1565111"/>
                  <a:pt x="815350" y="1559002"/>
                  <a:pt x="854440" y="1545972"/>
                </a:cubicBezTo>
                <a:lnTo>
                  <a:pt x="899410" y="1530982"/>
                </a:lnTo>
                <a:cubicBezTo>
                  <a:pt x="909404" y="1520988"/>
                  <a:pt x="916750" y="1507322"/>
                  <a:pt x="929391" y="1501001"/>
                </a:cubicBezTo>
                <a:cubicBezTo>
                  <a:pt x="957656" y="1486868"/>
                  <a:pt x="1019331" y="1471021"/>
                  <a:pt x="1019331" y="1471021"/>
                </a:cubicBezTo>
                <a:cubicBezTo>
                  <a:pt x="1024328" y="1486011"/>
                  <a:pt x="1018993" y="1512159"/>
                  <a:pt x="1034322" y="1515991"/>
                </a:cubicBezTo>
                <a:cubicBezTo>
                  <a:pt x="1051800" y="1520360"/>
                  <a:pt x="1063178" y="1494068"/>
                  <a:pt x="1079292" y="1486011"/>
                </a:cubicBezTo>
                <a:cubicBezTo>
                  <a:pt x="1125507" y="1462904"/>
                  <a:pt x="1202847" y="1461198"/>
                  <a:pt x="1244184" y="1456031"/>
                </a:cubicBezTo>
                <a:cubicBezTo>
                  <a:pt x="1315318" y="1384897"/>
                  <a:pt x="1277330" y="1387132"/>
                  <a:pt x="1349115" y="1411060"/>
                </a:cubicBezTo>
                <a:cubicBezTo>
                  <a:pt x="1359108" y="1421054"/>
                  <a:pt x="1371824" y="1428922"/>
                  <a:pt x="1379095" y="1441041"/>
                </a:cubicBezTo>
                <a:cubicBezTo>
                  <a:pt x="1387225" y="1454590"/>
                  <a:pt x="1387020" y="1471878"/>
                  <a:pt x="1394086" y="1486011"/>
                </a:cubicBezTo>
                <a:cubicBezTo>
                  <a:pt x="1402143" y="1502125"/>
                  <a:pt x="1414073" y="1515992"/>
                  <a:pt x="1424066" y="1530982"/>
                </a:cubicBezTo>
                <a:cubicBezTo>
                  <a:pt x="1434059" y="1520988"/>
                  <a:pt x="1439913" y="1501001"/>
                  <a:pt x="1454046" y="1501001"/>
                </a:cubicBezTo>
                <a:cubicBezTo>
                  <a:pt x="1472062" y="1501001"/>
                  <a:pt x="1482903" y="1522925"/>
                  <a:pt x="1499017" y="1530982"/>
                </a:cubicBezTo>
                <a:cubicBezTo>
                  <a:pt x="1513150" y="1538048"/>
                  <a:pt x="1528283" y="1544227"/>
                  <a:pt x="1543987" y="1545972"/>
                </a:cubicBezTo>
                <a:cubicBezTo>
                  <a:pt x="1618645" y="1554267"/>
                  <a:pt x="1693889" y="1555965"/>
                  <a:pt x="1768840" y="1560962"/>
                </a:cubicBezTo>
                <a:cubicBezTo>
                  <a:pt x="1783830" y="1550969"/>
                  <a:pt x="1797696" y="1539039"/>
                  <a:pt x="1813810" y="1530982"/>
                </a:cubicBezTo>
                <a:cubicBezTo>
                  <a:pt x="1827943" y="1523915"/>
                  <a:pt x="1846442" y="1525862"/>
                  <a:pt x="1858781" y="1515991"/>
                </a:cubicBezTo>
                <a:cubicBezTo>
                  <a:pt x="1872849" y="1504737"/>
                  <a:pt x="1873484" y="1480569"/>
                  <a:pt x="1888761" y="1471021"/>
                </a:cubicBezTo>
                <a:cubicBezTo>
                  <a:pt x="1915560" y="1454272"/>
                  <a:pt x="1950436" y="1455174"/>
                  <a:pt x="1978702" y="1441041"/>
                </a:cubicBezTo>
                <a:cubicBezTo>
                  <a:pt x="1998689" y="1431047"/>
                  <a:pt x="2019501" y="1422557"/>
                  <a:pt x="2038663" y="1411060"/>
                </a:cubicBezTo>
                <a:cubicBezTo>
                  <a:pt x="2069560" y="1392522"/>
                  <a:pt x="2094422" y="1362495"/>
                  <a:pt x="2128604" y="1351100"/>
                </a:cubicBezTo>
                <a:cubicBezTo>
                  <a:pt x="2143594" y="1346103"/>
                  <a:pt x="2159441" y="1343175"/>
                  <a:pt x="2173574" y="1336109"/>
                </a:cubicBezTo>
                <a:cubicBezTo>
                  <a:pt x="2225366" y="1310212"/>
                  <a:pt x="2207001" y="1300558"/>
                  <a:pt x="2263515" y="1291139"/>
                </a:cubicBezTo>
                <a:cubicBezTo>
                  <a:pt x="2308147" y="1283700"/>
                  <a:pt x="2353456" y="1281146"/>
                  <a:pt x="2398427" y="1276149"/>
                </a:cubicBezTo>
                <a:cubicBezTo>
                  <a:pt x="2506724" y="1240050"/>
                  <a:pt x="2389348" y="1275361"/>
                  <a:pt x="2608289" y="1246168"/>
                </a:cubicBezTo>
                <a:cubicBezTo>
                  <a:pt x="2628710" y="1243445"/>
                  <a:pt x="2648517" y="1237098"/>
                  <a:pt x="2668250" y="1231178"/>
                </a:cubicBezTo>
                <a:cubicBezTo>
                  <a:pt x="2698519" y="1222097"/>
                  <a:pt x="2758191" y="1201198"/>
                  <a:pt x="2758191" y="1201198"/>
                </a:cubicBezTo>
                <a:cubicBezTo>
                  <a:pt x="2773181" y="1191205"/>
                  <a:pt x="2789093" y="1182472"/>
                  <a:pt x="2803161" y="1171218"/>
                </a:cubicBezTo>
                <a:cubicBezTo>
                  <a:pt x="2814197" y="1162389"/>
                  <a:pt x="2819008" y="1141237"/>
                  <a:pt x="2833141" y="1141237"/>
                </a:cubicBezTo>
                <a:cubicBezTo>
                  <a:pt x="2847274" y="1141237"/>
                  <a:pt x="2850481" y="1164897"/>
                  <a:pt x="2863122" y="1171218"/>
                </a:cubicBezTo>
                <a:cubicBezTo>
                  <a:pt x="2891388" y="1185351"/>
                  <a:pt x="2953063" y="1201198"/>
                  <a:pt x="2953063" y="1201198"/>
                </a:cubicBezTo>
                <a:cubicBezTo>
                  <a:pt x="3090606" y="1292893"/>
                  <a:pt x="2928283" y="1195774"/>
                  <a:pt x="3297836" y="1246168"/>
                </a:cubicBezTo>
                <a:cubicBezTo>
                  <a:pt x="3311840" y="1248078"/>
                  <a:pt x="3315698" y="1268877"/>
                  <a:pt x="3327817" y="1276149"/>
                </a:cubicBezTo>
                <a:cubicBezTo>
                  <a:pt x="3341366" y="1284279"/>
                  <a:pt x="3357797" y="1286142"/>
                  <a:pt x="3372787" y="1291139"/>
                </a:cubicBezTo>
                <a:cubicBezTo>
                  <a:pt x="3377784" y="1306129"/>
                  <a:pt x="3374919" y="1326925"/>
                  <a:pt x="3387777" y="1336109"/>
                </a:cubicBezTo>
                <a:cubicBezTo>
                  <a:pt x="3413493" y="1354477"/>
                  <a:pt x="3447738" y="1356096"/>
                  <a:pt x="3477718" y="1366090"/>
                </a:cubicBezTo>
                <a:cubicBezTo>
                  <a:pt x="3542226" y="1387593"/>
                  <a:pt x="3507370" y="1377250"/>
                  <a:pt x="3582650" y="1396070"/>
                </a:cubicBezTo>
                <a:cubicBezTo>
                  <a:pt x="3603078" y="1409689"/>
                  <a:pt x="3643359" y="1432296"/>
                  <a:pt x="3657600" y="1456031"/>
                </a:cubicBezTo>
                <a:cubicBezTo>
                  <a:pt x="3697573" y="1522653"/>
                  <a:pt x="3637616" y="1489343"/>
                  <a:pt x="3717561" y="1515991"/>
                </a:cubicBezTo>
                <a:cubicBezTo>
                  <a:pt x="3736742" y="1487219"/>
                  <a:pt x="3776345" y="1421446"/>
                  <a:pt x="3807502" y="1411060"/>
                </a:cubicBezTo>
                <a:lnTo>
                  <a:pt x="3852472" y="1396070"/>
                </a:lnTo>
                <a:cubicBezTo>
                  <a:pt x="3862466" y="1386077"/>
                  <a:pt x="3875182" y="1378209"/>
                  <a:pt x="3882453" y="1366090"/>
                </a:cubicBezTo>
                <a:cubicBezTo>
                  <a:pt x="3890583" y="1352541"/>
                  <a:pt x="3886270" y="1332292"/>
                  <a:pt x="3897443" y="1321119"/>
                </a:cubicBezTo>
                <a:cubicBezTo>
                  <a:pt x="3908616" y="1309946"/>
                  <a:pt x="3927423" y="1311126"/>
                  <a:pt x="3942413" y="1306129"/>
                </a:cubicBezTo>
                <a:cubicBezTo>
                  <a:pt x="3954204" y="1270758"/>
                  <a:pt x="3953091" y="1251754"/>
                  <a:pt x="3987384" y="1231178"/>
                </a:cubicBezTo>
                <a:cubicBezTo>
                  <a:pt x="4000933" y="1223048"/>
                  <a:pt x="4017364" y="1221185"/>
                  <a:pt x="4032354" y="1216188"/>
                </a:cubicBezTo>
                <a:cubicBezTo>
                  <a:pt x="4105054" y="1143488"/>
                  <a:pt x="4068796" y="1171906"/>
                  <a:pt x="4137286" y="1126247"/>
                </a:cubicBezTo>
                <a:cubicBezTo>
                  <a:pt x="4172963" y="1019215"/>
                  <a:pt x="4140972" y="1053836"/>
                  <a:pt x="4212236" y="1006326"/>
                </a:cubicBezTo>
                <a:cubicBezTo>
                  <a:pt x="4247213" y="1011323"/>
                  <a:pt x="4282087" y="1017106"/>
                  <a:pt x="4317168" y="1021316"/>
                </a:cubicBezTo>
                <a:cubicBezTo>
                  <a:pt x="4407018" y="1032098"/>
                  <a:pt x="4498095" y="1034363"/>
                  <a:pt x="4586991" y="1051296"/>
                </a:cubicBezTo>
                <a:cubicBezTo>
                  <a:pt x="4604689" y="1054667"/>
                  <a:pt x="4615498" y="1073960"/>
                  <a:pt x="4631961" y="1081277"/>
                </a:cubicBezTo>
                <a:cubicBezTo>
                  <a:pt x="4660839" y="1094112"/>
                  <a:pt x="4721902" y="1111257"/>
                  <a:pt x="4721902" y="1111257"/>
                </a:cubicBezTo>
                <a:cubicBezTo>
                  <a:pt x="4814170" y="972851"/>
                  <a:pt x="4696429" y="1143096"/>
                  <a:pt x="4781863" y="1036306"/>
                </a:cubicBezTo>
                <a:cubicBezTo>
                  <a:pt x="4793117" y="1022238"/>
                  <a:pt x="4797775" y="1002590"/>
                  <a:pt x="4811843" y="991336"/>
                </a:cubicBezTo>
                <a:cubicBezTo>
                  <a:pt x="4824181" y="981465"/>
                  <a:pt x="4841823" y="981342"/>
                  <a:pt x="4856813" y="976345"/>
                </a:cubicBezTo>
                <a:cubicBezTo>
                  <a:pt x="4891791" y="871414"/>
                  <a:pt x="4856814" y="896397"/>
                  <a:pt x="4931764" y="871414"/>
                </a:cubicBezTo>
                <a:cubicBezTo>
                  <a:pt x="4936761" y="886404"/>
                  <a:pt x="4938624" y="902836"/>
                  <a:pt x="4946754" y="916385"/>
                </a:cubicBezTo>
                <a:cubicBezTo>
                  <a:pt x="4960993" y="940116"/>
                  <a:pt x="5001282" y="962730"/>
                  <a:pt x="5021705" y="976345"/>
                </a:cubicBezTo>
                <a:cubicBezTo>
                  <a:pt x="5031699" y="966352"/>
                  <a:pt x="5046119" y="959355"/>
                  <a:pt x="5051686" y="946365"/>
                </a:cubicBezTo>
                <a:cubicBezTo>
                  <a:pt x="5061723" y="922947"/>
                  <a:pt x="5052543" y="892613"/>
                  <a:pt x="5066676" y="871414"/>
                </a:cubicBezTo>
                <a:cubicBezTo>
                  <a:pt x="5075441" y="858267"/>
                  <a:pt x="5096656" y="861421"/>
                  <a:pt x="5111646" y="856424"/>
                </a:cubicBezTo>
                <a:cubicBezTo>
                  <a:pt x="5116643" y="836437"/>
                  <a:pt x="5117422" y="814890"/>
                  <a:pt x="5126636" y="796463"/>
                </a:cubicBezTo>
                <a:cubicBezTo>
                  <a:pt x="5137315" y="775105"/>
                  <a:pt x="5185702" y="747093"/>
                  <a:pt x="5201587" y="736503"/>
                </a:cubicBezTo>
                <a:cubicBezTo>
                  <a:pt x="5236565" y="631572"/>
                  <a:pt x="5201588" y="636569"/>
                  <a:pt x="5276538" y="661552"/>
                </a:cubicBezTo>
                <a:cubicBezTo>
                  <a:pt x="5299559" y="696084"/>
                  <a:pt x="5303218" y="721513"/>
                  <a:pt x="5351489" y="721513"/>
                </a:cubicBezTo>
                <a:cubicBezTo>
                  <a:pt x="5367290" y="721513"/>
                  <a:pt x="5381469" y="711520"/>
                  <a:pt x="5396459" y="706523"/>
                </a:cubicBezTo>
                <a:cubicBezTo>
                  <a:pt x="5401456" y="686536"/>
                  <a:pt x="5405790" y="666371"/>
                  <a:pt x="5411450" y="646562"/>
                </a:cubicBezTo>
                <a:cubicBezTo>
                  <a:pt x="5415791" y="631369"/>
                  <a:pt x="5425423" y="617359"/>
                  <a:pt x="5426440" y="601591"/>
                </a:cubicBezTo>
                <a:cubicBezTo>
                  <a:pt x="5435453" y="461884"/>
                  <a:pt x="5436433" y="321775"/>
                  <a:pt x="5441430" y="181867"/>
                </a:cubicBezTo>
                <a:cubicBezTo>
                  <a:pt x="5456420" y="186864"/>
                  <a:pt x="5472851" y="188728"/>
                  <a:pt x="5486400" y="196857"/>
                </a:cubicBezTo>
                <a:cubicBezTo>
                  <a:pt x="5575111" y="250083"/>
                  <a:pt x="5505433" y="402010"/>
                  <a:pt x="5501391" y="466680"/>
                </a:cubicBezTo>
                <a:cubicBezTo>
                  <a:pt x="5506388" y="536634"/>
                  <a:pt x="5491756" y="610875"/>
                  <a:pt x="5516381" y="676542"/>
                </a:cubicBezTo>
                <a:cubicBezTo>
                  <a:pt x="5527477" y="706132"/>
                  <a:pt x="5536368" y="616581"/>
                  <a:pt x="5546361" y="586601"/>
                </a:cubicBezTo>
                <a:lnTo>
                  <a:pt x="5561351" y="541631"/>
                </a:lnTo>
                <a:cubicBezTo>
                  <a:pt x="5566121" y="479619"/>
                  <a:pt x="5578655" y="287903"/>
                  <a:pt x="5591331" y="211847"/>
                </a:cubicBezTo>
                <a:cubicBezTo>
                  <a:pt x="5593929" y="196261"/>
                  <a:pt x="5601981" y="182070"/>
                  <a:pt x="5606322" y="166877"/>
                </a:cubicBezTo>
                <a:cubicBezTo>
                  <a:pt x="5611982" y="147068"/>
                  <a:pt x="5616315" y="126903"/>
                  <a:pt x="5621312" y="106916"/>
                </a:cubicBezTo>
                <a:cubicBezTo>
                  <a:pt x="5626309" y="121906"/>
                  <a:pt x="5627537" y="165033"/>
                  <a:pt x="5636302" y="151886"/>
                </a:cubicBezTo>
                <a:cubicBezTo>
                  <a:pt x="5653161" y="126597"/>
                  <a:pt x="5645331" y="91749"/>
                  <a:pt x="5651292" y="61945"/>
                </a:cubicBezTo>
                <a:cubicBezTo>
                  <a:pt x="5655332" y="41743"/>
                  <a:pt x="5651714" y="16552"/>
                  <a:pt x="5666282" y="1985"/>
                </a:cubicBezTo>
                <a:cubicBezTo>
                  <a:pt x="5674183" y="-5916"/>
                  <a:pt x="5686269" y="11978"/>
                  <a:pt x="5696263" y="16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696261" y="3756042"/>
            <a:ext cx="6128933" cy="307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672755" y="3146623"/>
            <a:ext cx="6128933" cy="307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696261" y="2653976"/>
            <a:ext cx="6105427" cy="1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672754" y="2083285"/>
            <a:ext cx="6128933" cy="307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10230" y="1493844"/>
            <a:ext cx="6128933" cy="307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1958" y="1505228"/>
            <a:ext cx="423347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Carbon Prices as Economic Incentives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-349542" y="2038662"/>
            <a:ext cx="3471118" cy="31872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0344" y="501070"/>
            <a:ext cx="9605125" cy="868545"/>
          </a:xfrm>
        </p:spPr>
        <p:txBody>
          <a:bodyPr vert="horz" lIns="91440" tIns="0" rIns="91440" bIns="0" rtlCol="0" anchor="b">
            <a:normAutofit/>
          </a:bodyPr>
          <a:lstStyle/>
          <a:p>
            <a:r>
              <a:rPr lang="en-GB" sz="3200" b="1" dirty="0">
                <a:latin typeface="Bahnschrift SemiBold" panose="020B0502040204020203" pitchFamily="34" charset="0"/>
              </a:rPr>
              <a:t>Advantages of Carbon Markets</a:t>
            </a:r>
            <a:endParaRPr lang="en-US" sz="32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446970" y="1349028"/>
            <a:ext cx="4641845" cy="1477296"/>
          </a:xfrm>
        </p:spPr>
        <p:txBody>
          <a:bodyPr>
            <a:normAutofit/>
          </a:bodyPr>
          <a:lstStyle/>
          <a:p>
            <a:pPr marL="0" lvl="1" indent="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None/>
            </a:pP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US" sz="21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Flexibility</a:t>
            </a:r>
            <a:br>
              <a:rPr lang="en-US" sz="21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Allows flexibility and choice for the industry to cut their emissions in a cost effective manner</a:t>
            </a:r>
            <a:r>
              <a:rPr lang="en-US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sz="1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850" y="5459192"/>
            <a:ext cx="1581149" cy="1249176"/>
          </a:xfrm>
          <a:prstGeom prst="rect">
            <a:avLst/>
          </a:prstGeom>
        </p:spPr>
      </p:pic>
      <p:sp>
        <p:nvSpPr>
          <p:cNvPr id="5" name="AutoShape 2" descr="Green Environment: Its Significance for Mother Earth and Mank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159219" y="2201762"/>
            <a:ext cx="3090472" cy="290809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60964" y="1854636"/>
            <a:ext cx="850935" cy="73451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1624" y="2814566"/>
            <a:ext cx="850935" cy="73451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8194" y="3940765"/>
            <a:ext cx="850935" cy="73451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20380" y="4810823"/>
            <a:ext cx="850935" cy="73451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773171" y="2466798"/>
            <a:ext cx="4641845" cy="147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None/>
            </a:pP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Additionality</a:t>
            </a:r>
            <a:br>
              <a:rPr lang="en-US" sz="21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Regulatory requirements compels additional reduction and filters out business as usual scenario</a:t>
            </a:r>
            <a:endParaRPr lang="en-US" sz="1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781524" y="3981896"/>
            <a:ext cx="4641845" cy="147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Measurability </a:t>
            </a:r>
            <a:br>
              <a:rPr lang="en-US" sz="21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Methodological requirements ensures credibility and measurability through monitoring, reporting and verification </a:t>
            </a:r>
            <a:r>
              <a:rPr lang="en-US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sz="1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438617" y="4900726"/>
            <a:ext cx="4641845" cy="147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None/>
            </a:pPr>
            <a:endParaRPr lang="en-US" sz="16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Innovation </a:t>
            </a:r>
            <a:br>
              <a:rPr lang="en-US" sz="21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Economic Incentives foster technological innovations for reductions </a:t>
            </a:r>
            <a:r>
              <a:rPr lang="en-US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sz="1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438617" y="1642871"/>
            <a:ext cx="8353" cy="8239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446970" y="2466798"/>
            <a:ext cx="4633492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768994" y="2864126"/>
            <a:ext cx="8353" cy="8239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89877" y="3674281"/>
            <a:ext cx="4633492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73171" y="4124276"/>
            <a:ext cx="8353" cy="8239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781524" y="4948203"/>
            <a:ext cx="4633492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38617" y="5269696"/>
            <a:ext cx="8353" cy="8239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446970" y="6093623"/>
            <a:ext cx="4633492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0" idx="7"/>
          </p:cNvCxnSpPr>
          <p:nvPr/>
        </p:nvCxnSpPr>
        <p:spPr>
          <a:xfrm rot="5400000" flipH="1" flipV="1">
            <a:off x="3698121" y="1221709"/>
            <a:ext cx="229657" cy="12513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2" idx="5"/>
            <a:endCxn id="15" idx="1"/>
          </p:cNvCxnSpPr>
          <p:nvPr/>
        </p:nvCxnSpPr>
        <p:spPr>
          <a:xfrm rot="16200000" flipH="1">
            <a:off x="4166604" y="4105623"/>
            <a:ext cx="152829" cy="10770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3" idx="5"/>
            <a:endCxn id="16" idx="1"/>
          </p:cNvCxnSpPr>
          <p:nvPr/>
        </p:nvCxnSpPr>
        <p:spPr>
          <a:xfrm rot="16200000" flipH="1">
            <a:off x="3641857" y="4842613"/>
            <a:ext cx="201601" cy="139191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1" idx="6"/>
          </p:cNvCxnSpPr>
          <p:nvPr/>
        </p:nvCxnSpPr>
        <p:spPr>
          <a:xfrm flipV="1">
            <a:off x="3902559" y="2971800"/>
            <a:ext cx="874788" cy="210025"/>
          </a:xfrm>
          <a:prstGeom prst="bentConnector3">
            <a:avLst>
              <a:gd name="adj1" fmla="val -2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1" y="1704109"/>
            <a:ext cx="11970327" cy="4405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1890" y="505693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ahnschrift SemiBold" panose="020B0502040204020203" pitchFamily="34" charset="0"/>
              </a:rPr>
              <a:t>Typical Cycle of Carbon Reduction Project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1890" y="2230581"/>
            <a:ext cx="2507673" cy="3325091"/>
          </a:xfrm>
          <a:prstGeom prst="roundRect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73135" y="2230582"/>
            <a:ext cx="2507673" cy="3325090"/>
          </a:xfrm>
          <a:prstGeom prst="roundRect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964380" y="2230582"/>
            <a:ext cx="2507673" cy="3325090"/>
          </a:xfrm>
          <a:prstGeom prst="roundRect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610600" y="2230582"/>
            <a:ext cx="2507673" cy="3325090"/>
          </a:xfrm>
          <a:prstGeom prst="roundRect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evron 29"/>
          <p:cNvSpPr/>
          <p:nvPr/>
        </p:nvSpPr>
        <p:spPr>
          <a:xfrm>
            <a:off x="2036618" y="2521526"/>
            <a:ext cx="1742210" cy="540329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01</a:t>
            </a:r>
            <a:endParaRPr lang="en-US" sz="36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857747" y="2521525"/>
            <a:ext cx="1742210" cy="540329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02</a:t>
            </a:r>
            <a:endParaRPr lang="en-US" sz="36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7600948" y="2435369"/>
            <a:ext cx="1742210" cy="540329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03</a:t>
            </a:r>
            <a:endParaRPr lang="en-US" sz="36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10247168" y="2435368"/>
            <a:ext cx="1742210" cy="540329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04</a:t>
            </a:r>
            <a:endParaRPr lang="en-US" sz="3600" b="1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780" y="3036101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Scoping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1889" y="3560292"/>
            <a:ext cx="2507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Target Area Assessment 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Technical and Financial Feasibility studies 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Project boundary &amp; GHG accounting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Ecosystem (ESG) services assessment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2366" y="3069453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Designing/Validation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52366" y="3478810"/>
            <a:ext cx="2507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Secure funding  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Select carbon assessment methodology and regime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Develop Project design documentation including baseline setting 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Monitoring and Evaluation framework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8722" y="3061854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Implementation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8720" y="3469563"/>
            <a:ext cx="25076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Register project with suitable international carbon standard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Setup project management structure  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Implement MRV system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Secure more funding for implementation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9831" y="3025069"/>
            <a:ext cx="250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MRV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714941" y="3560292"/>
            <a:ext cx="2507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Implement MRV system as per the registered plan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Measure, report and verify Carbon 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Trading of carbon and monetization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600" dirty="0" smtClean="0"/>
              <a:t>Sharing of revenues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51" y="5591938"/>
            <a:ext cx="1581149" cy="12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0344" y="501070"/>
            <a:ext cx="9605125" cy="868545"/>
          </a:xfrm>
        </p:spPr>
        <p:txBody>
          <a:bodyPr vert="horz" lIns="91440" tIns="0" rIns="91440" bIns="0" rtlCol="0" anchor="b">
            <a:normAutofit/>
          </a:bodyPr>
          <a:lstStyle/>
          <a:p>
            <a:r>
              <a:rPr lang="en-GB" sz="3200" b="1" dirty="0">
                <a:latin typeface="Bahnschrift SemiBold" panose="020B0502040204020203" pitchFamily="34" charset="0"/>
              </a:rPr>
              <a:t>Carbon Market - Potential for Pakistan</a:t>
            </a:r>
            <a:endParaRPr lang="en-US" sz="32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3824" y="1587486"/>
            <a:ext cx="5977015" cy="4460532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</a:pPr>
            <a:endParaRPr lang="en-US" sz="21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Pakistan has substantial potential for emission reductions in energy, transport, industry, agriculture and other sectors</a:t>
            </a:r>
            <a:b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Marginal abatement cost in Pakistan considerably lower than many other parts of world </a:t>
            </a:r>
            <a:b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17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Committed to reduce 50% of its overall projected emissions by 2030</a:t>
            </a:r>
          </a:p>
          <a:p>
            <a:pPr marL="342900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endParaRPr lang="en-US" sz="17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Substantial needs for Financing both for mitigation as well as adaptation purposes  </a:t>
            </a:r>
            <a:br>
              <a:rPr lang="en-GB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17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Article 6.4 can translate the financing through transaction of untapped emission reduction</a:t>
            </a:r>
            <a:b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Pakistan needs to set-up institutional and procedural frameworks </a:t>
            </a: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2100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06" y="1587485"/>
            <a:ext cx="4729989" cy="4678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81" y="5640978"/>
            <a:ext cx="1189790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0344" y="501070"/>
            <a:ext cx="9605125" cy="868545"/>
          </a:xfrm>
        </p:spPr>
        <p:txBody>
          <a:bodyPr vert="horz" lIns="91440" tIns="0" rIns="91440" bIns="0" rtlCol="0" anchor="b">
            <a:normAutofit/>
          </a:bodyPr>
          <a:lstStyle/>
          <a:p>
            <a:r>
              <a:rPr lang="en-GB" sz="3200" b="1" dirty="0">
                <a:latin typeface="Bahnschrift SemiBold" panose="020B0502040204020203" pitchFamily="34" charset="0"/>
              </a:rPr>
              <a:t>Potential in Corporate Sector </a:t>
            </a:r>
            <a:endParaRPr lang="en-US" sz="32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40344" y="1607842"/>
            <a:ext cx="6602667" cy="4191379"/>
          </a:xfrm>
        </p:spPr>
        <p:txBody>
          <a:bodyPr>
            <a:normAutofit/>
          </a:bodyPr>
          <a:lstStyle/>
          <a:p>
            <a:pPr marL="0" lvl="1" indent="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None/>
            </a:pPr>
            <a:endParaRPr lang="en-US" sz="17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24 Companies voluntarily declared to become NetZero by 2030 or 2050 </a:t>
            </a: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Vibrant Sustainability objectives set by Corporate Sector where reducing carbon footprints is one essential goal </a:t>
            </a: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17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Export oriented companies shall have to comply with a range of international standards – such as CBAM </a:t>
            </a:r>
            <a:r>
              <a:rPr lang="en-GB" sz="17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GB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GB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7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sz="17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Energy Sector alone offers a substantial potential for emissions reduction – currently represents nearly 40% of Pakistan GHG emissions</a:t>
            </a:r>
            <a:br>
              <a:rPr lang="en-US" sz="17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17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Carbon financing can provided the much needed financing for the corporate sector </a:t>
            </a:r>
            <a:endParaRPr lang="en-US" sz="17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2100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422" y="1675217"/>
            <a:ext cx="4895249" cy="4056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81" y="5640978"/>
            <a:ext cx="1189790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6581" y="852056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NDRMF Role &amp; Support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6318"/>
            <a:ext cx="4362450" cy="38898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28208" y="1775311"/>
            <a:ext cx="783492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Supporting Carbon Markets in country part of NDRMF Strategic Framework and mid to long term Strategy 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Assist and support Government Bodies for establishing policy and regulatory frameworks for integrating carbon markets as part of climate action program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Working with private sector and assisting in aligning their Sustainability and Carbon Emissions goals with international regulatory requirements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Develop guidance tools and instruments for different industries on technical aspects of Carbon Markets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Facilitate hands on training on Methodologies for Carbon Quantifications, develop projects and assist in Sale of Carbon Credits 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Clr>
                <a:schemeClr val="tx1">
                  <a:lumMod val="65000"/>
                  <a:lumOff val="3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And much more…..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rgbClr val="CC0000"/>
              </a:buClr>
              <a:buSzPct val="80000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15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032" y="4909708"/>
            <a:ext cx="12192000" cy="1506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21768" y="2095982"/>
            <a:ext cx="844945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Bahnschrift SemiBold" panose="020B0502040204020203" pitchFamily="34" charset="0"/>
              </a:rPr>
              <a:t>Questions &amp; Discussion 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96" y="2678589"/>
            <a:ext cx="1985210" cy="1589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57410" y="4234788"/>
            <a:ext cx="275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http://: www.ndrmf.pk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285" y="5431964"/>
            <a:ext cx="265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Follow NDRMF on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286" y="4985647"/>
            <a:ext cx="2095218" cy="1275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575" y="4985647"/>
            <a:ext cx="1719352" cy="1275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641" y="4985648"/>
            <a:ext cx="1950118" cy="12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1591" y="502505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ahnschrift SemiBold" panose="020B0502040204020203" pitchFamily="34" charset="0"/>
              </a:rPr>
              <a:t>Why Markets for Climate Action?  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61" y="1319135"/>
            <a:ext cx="4631959" cy="4635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669" y="1590346"/>
            <a:ext cx="59640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Inextricable linkages between Economic growth and environmental cost to the society with the goal to limit the unsustainable practices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Integrating social cost of pollution in full through policies and regulations 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Internalizing the environmental externalities leading to policies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Quantity Regulations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Carbon Pricing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Carbon Taxes, Cap and Trade Mechanisms </a:t>
            </a:r>
            <a:endParaRPr lang="en-US" sz="20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809" y="5832332"/>
            <a:ext cx="1246938" cy="8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91591" y="502505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ahnschrift SemiBold" panose="020B0502040204020203" pitchFamily="34" charset="0"/>
              </a:rPr>
              <a:t>Paris Decarburization Target &amp; Carbon Markets  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92840" y="1439056"/>
            <a:ext cx="3" cy="42272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92843" y="5666282"/>
            <a:ext cx="66793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2842" y="4799351"/>
            <a:ext cx="66793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92842" y="3959901"/>
            <a:ext cx="66793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92841" y="3030511"/>
            <a:ext cx="66793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92840" y="2206052"/>
            <a:ext cx="66793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92840" y="1572846"/>
            <a:ext cx="66793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58124" y="5428886"/>
            <a:ext cx="4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6890" y="4614685"/>
            <a:ext cx="4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6890" y="3775235"/>
            <a:ext cx="4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6890" y="2868730"/>
            <a:ext cx="4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7659" y="1999965"/>
            <a:ext cx="4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8124" y="1403986"/>
            <a:ext cx="43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23305" y="2089060"/>
            <a:ext cx="172385" cy="35771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34576" y="2089060"/>
            <a:ext cx="172385" cy="35771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45847" y="2044181"/>
            <a:ext cx="173736" cy="36220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83713" y="2205962"/>
            <a:ext cx="173736" cy="34602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58469" y="2044181"/>
            <a:ext cx="173736" cy="36220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71091" y="2044181"/>
            <a:ext cx="173736" cy="36220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96335" y="2301200"/>
            <a:ext cx="173736" cy="3364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8957" y="2375026"/>
            <a:ext cx="173736" cy="3300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21579" y="2567050"/>
            <a:ext cx="173736" cy="3108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34201" y="2737848"/>
            <a:ext cx="173736" cy="2926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346823" y="2937882"/>
            <a:ext cx="173736" cy="2743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559445" y="3103608"/>
            <a:ext cx="173736" cy="2560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772067" y="3207130"/>
            <a:ext cx="173736" cy="2468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984689" y="3393715"/>
            <a:ext cx="173736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197311" y="3664330"/>
            <a:ext cx="173736" cy="20116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409933" y="3836260"/>
            <a:ext cx="173736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22555" y="4032248"/>
            <a:ext cx="173736" cy="16459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835177" y="4126128"/>
            <a:ext cx="173736" cy="15544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047799" y="4309482"/>
            <a:ext cx="173736" cy="1371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260421" y="4395850"/>
            <a:ext cx="173736" cy="1280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473043" y="4483461"/>
            <a:ext cx="173736" cy="1188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685665" y="4588552"/>
            <a:ext cx="173736" cy="10972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898287" y="4666341"/>
            <a:ext cx="173736" cy="10058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110909" y="4765315"/>
            <a:ext cx="173736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323531" y="4855208"/>
            <a:ext cx="173736" cy="822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536153" y="4938405"/>
            <a:ext cx="173736" cy="731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748775" y="5044865"/>
            <a:ext cx="173736" cy="64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961397" y="5044865"/>
            <a:ext cx="173736" cy="6400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1174032" y="5127131"/>
            <a:ext cx="173736" cy="5486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498645" y="6194320"/>
            <a:ext cx="78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325834" y="6205846"/>
            <a:ext cx="6413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7937" y="6194320"/>
            <a:ext cx="78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2030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35177" y="6178871"/>
            <a:ext cx="78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2040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961442" y="6200153"/>
            <a:ext cx="78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2050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86990" y="5959854"/>
            <a:ext cx="152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Net Zero by 2050</a:t>
            </a:r>
            <a:endParaRPr lang="en-US" sz="1400" b="1" dirty="0"/>
          </a:p>
        </p:txBody>
      </p:sp>
      <p:sp>
        <p:nvSpPr>
          <p:cNvPr id="68" name="Rectangle 67"/>
          <p:cNvSpPr/>
          <p:nvPr/>
        </p:nvSpPr>
        <p:spPr>
          <a:xfrm>
            <a:off x="11174032" y="5669080"/>
            <a:ext cx="173736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968313" y="5669464"/>
            <a:ext cx="173736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743749" y="5661693"/>
            <a:ext cx="173736" cy="261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530655" y="5644767"/>
            <a:ext cx="173736" cy="261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323531" y="5661693"/>
            <a:ext cx="173736" cy="261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113422" y="5645125"/>
            <a:ext cx="173736" cy="261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902573" y="5661693"/>
            <a:ext cx="173736" cy="192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694237" y="5655364"/>
            <a:ext cx="173736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130977" y="1993692"/>
            <a:ext cx="5651292" cy="479685"/>
          </a:xfrm>
          <a:custGeom>
            <a:avLst/>
            <a:gdLst>
              <a:gd name="connsiteX0" fmla="*/ 0 w 5651292"/>
              <a:gd name="connsiteY0" fmla="*/ 0 h 479685"/>
              <a:gd name="connsiteX1" fmla="*/ 5651292 w 5651292"/>
              <a:gd name="connsiteY1" fmla="*/ 479685 h 479685"/>
              <a:gd name="connsiteX2" fmla="*/ 5651292 w 5651292"/>
              <a:gd name="connsiteY2" fmla="*/ 479685 h 4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1292" h="479685">
                <a:moveTo>
                  <a:pt x="0" y="0"/>
                </a:moveTo>
                <a:lnTo>
                  <a:pt x="5651292" y="479685"/>
                </a:lnTo>
                <a:lnTo>
                  <a:pt x="5651292" y="479685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endCxn id="38" idx="0"/>
          </p:cNvCxnSpPr>
          <p:nvPr/>
        </p:nvCxnSpPr>
        <p:spPr>
          <a:xfrm>
            <a:off x="7858935" y="2184631"/>
            <a:ext cx="0" cy="1022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670071" y="2398319"/>
            <a:ext cx="255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-23 G ton from </a:t>
            </a:r>
            <a:br>
              <a:rPr lang="en-US" sz="1400" b="1" dirty="0" smtClean="0"/>
            </a:br>
            <a:r>
              <a:rPr lang="en-US" sz="1400" b="1" dirty="0" smtClean="0"/>
              <a:t>current Level </a:t>
            </a:r>
            <a:endParaRPr lang="en-US" sz="1400" b="1" dirty="0"/>
          </a:p>
        </p:txBody>
      </p:sp>
      <p:sp>
        <p:nvSpPr>
          <p:cNvPr id="86" name="TextBox 85"/>
          <p:cNvSpPr txBox="1"/>
          <p:nvPr/>
        </p:nvSpPr>
        <p:spPr>
          <a:xfrm rot="370936">
            <a:off x="7035488" y="1862500"/>
            <a:ext cx="255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Business as Usual </a:t>
            </a:r>
            <a:endParaRPr lang="en-US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77636" y="1572846"/>
            <a:ext cx="418077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Mitigation Targets and Financing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4911" y="2174203"/>
            <a:ext cx="446622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Drastic emissions reductions required for keeping the global average temp in 1.5 </a:t>
            </a:r>
            <a:r>
              <a:rPr lang="en-US" sz="1900" baseline="30000" dirty="0" err="1" smtClean="0"/>
              <a:t>o</a:t>
            </a:r>
            <a:r>
              <a:rPr lang="en-US" sz="1900" dirty="0" err="1" smtClean="0"/>
              <a:t>C</a:t>
            </a:r>
            <a:r>
              <a:rPr lang="en-US" sz="1900" dirty="0" smtClean="0"/>
              <a:t> range (570 </a:t>
            </a:r>
            <a:r>
              <a:rPr lang="en-US" sz="1900" dirty="0" err="1" smtClean="0"/>
              <a:t>Gtons</a:t>
            </a:r>
            <a:r>
              <a:rPr lang="en-US" sz="1900" dirty="0" smtClean="0"/>
              <a:t> of GHG global budget)</a:t>
            </a:r>
            <a:br>
              <a:rPr lang="en-US" sz="1900" dirty="0" smtClean="0"/>
            </a:br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GHG emissions to be cut by 50% from 2030 and reach to net-zero by 2050 </a:t>
            </a:r>
            <a:br>
              <a:rPr lang="en-US" sz="1900" dirty="0" smtClean="0"/>
            </a:br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Financing gaps to fund the required emissions reductions amounts to trillions - Not possible to be financed from public and/or concessional funding sources</a:t>
            </a:r>
            <a:endParaRPr lang="en-US" sz="1900" dirty="0"/>
          </a:p>
        </p:txBody>
      </p:sp>
      <p:sp>
        <p:nvSpPr>
          <p:cNvPr id="89" name="Rectangle 88"/>
          <p:cNvSpPr/>
          <p:nvPr/>
        </p:nvSpPr>
        <p:spPr>
          <a:xfrm>
            <a:off x="9486515" y="5674458"/>
            <a:ext cx="173736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9260421" y="5663076"/>
            <a:ext cx="173736" cy="101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9049970" y="5684811"/>
            <a:ext cx="173736" cy="101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91591" y="502505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ahnschrift SemiBold" panose="020B0502040204020203" pitchFamily="34" charset="0"/>
              </a:rPr>
              <a:t>Principle of Cap &amp; Trade  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487" y="944749"/>
            <a:ext cx="10912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00"/>
              </a:buClr>
              <a:buSzPct val="80000"/>
            </a:pPr>
            <a:endParaRPr lang="en-US" sz="2400" dirty="0"/>
          </a:p>
          <a:p>
            <a:pPr algn="ctr">
              <a:buClr>
                <a:srgbClr val="CC0000"/>
              </a:buClr>
              <a:buSzPct val="80000"/>
            </a:pPr>
            <a:r>
              <a:rPr lang="en-US" sz="2400" b="1" dirty="0" smtClean="0"/>
              <a:t>A </a:t>
            </a:r>
            <a:r>
              <a:rPr lang="en-US" sz="2400" b="1" dirty="0"/>
              <a:t>market-based approach used to control pollution by setting a ceiling on total pollutant emissions and providing an economic incentive for achieving emissions </a:t>
            </a:r>
            <a:r>
              <a:rPr lang="en-US" sz="2400" b="1" dirty="0" smtClean="0"/>
              <a:t>reductions </a:t>
            </a:r>
            <a:br>
              <a:rPr lang="en-US" sz="2400" b="1" dirty="0" smtClean="0"/>
            </a:br>
            <a:r>
              <a:rPr lang="en-US" sz="2400" b="1" dirty="0" smtClean="0"/>
              <a:t>Participants </a:t>
            </a:r>
            <a:r>
              <a:rPr lang="en-US" sz="2400" b="1" dirty="0"/>
              <a:t>are allowed to trade emissions reduction permits (aka allowances) in order to make profits from unused allowances or to meet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591" y="3374158"/>
            <a:ext cx="10516735" cy="32624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Carbon Credit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1" dirty="0" smtClean="0"/>
              <a:t>A financial </a:t>
            </a:r>
            <a:r>
              <a:rPr lang="en-US" sz="2000" b="1" dirty="0"/>
              <a:t>instrument equivalent to </a:t>
            </a:r>
            <a:r>
              <a:rPr lang="en-US" sz="2000" b="1" dirty="0" smtClean="0"/>
              <a:t>either: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(a</a:t>
            </a:r>
            <a:r>
              <a:rPr lang="en-US" sz="2000" dirty="0"/>
              <a:t>) the right to emit 1 metric ton of CO2 </a:t>
            </a:r>
            <a:r>
              <a:rPr lang="en-US" sz="2000" dirty="0" smtClean="0"/>
              <a:t>(an </a:t>
            </a:r>
            <a:r>
              <a:rPr lang="en-US" sz="2000" dirty="0"/>
              <a:t>allowance</a:t>
            </a:r>
            <a:r>
              <a:rPr lang="en-US" sz="2000" dirty="0" smtClean="0"/>
              <a:t>); </a:t>
            </a:r>
            <a:r>
              <a:rPr lang="en-US" sz="2000" dirty="0"/>
              <a:t>or </a:t>
            </a:r>
            <a:endParaRPr lang="en-US" sz="2000" dirty="0" smtClean="0"/>
          </a:p>
          <a:p>
            <a:r>
              <a:rPr lang="en-US" sz="2000" dirty="0" smtClean="0"/>
              <a:t> (</a:t>
            </a:r>
            <a:r>
              <a:rPr lang="en-US" sz="2000" dirty="0"/>
              <a:t>b) the reduction of 1 metric ton of CO2 (</a:t>
            </a:r>
            <a:r>
              <a:rPr lang="en-US" sz="2000" dirty="0" err="1" smtClean="0"/>
              <a:t>i.e</a:t>
            </a:r>
            <a:r>
              <a:rPr lang="en-US" sz="2000" dirty="0" smtClean="0"/>
              <a:t> </a:t>
            </a:r>
            <a:r>
              <a:rPr lang="en-US" sz="2000" dirty="0"/>
              <a:t>an offset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400" b="1" dirty="0"/>
              <a:t>Carbon Offset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Offsetting involves </a:t>
            </a:r>
            <a:r>
              <a:rPr lang="en-US" sz="2000" dirty="0" smtClean="0"/>
              <a:t>reducing net carbon emissions </a:t>
            </a:r>
            <a:r>
              <a:rPr lang="en-US" sz="2000" dirty="0"/>
              <a:t>by buying the rights to emissions reductions generated by </a:t>
            </a:r>
            <a:r>
              <a:rPr lang="en-US" sz="2000" dirty="0" smtClean="0"/>
              <a:t>GHG reduction projects</a:t>
            </a:r>
            <a:br>
              <a:rPr lang="en-US" sz="2000" dirty="0" smtClean="0"/>
            </a:br>
            <a:r>
              <a:rPr lang="en-US" sz="2000" dirty="0" smtClean="0"/>
              <a:t>Offsets </a:t>
            </a:r>
            <a:r>
              <a:rPr lang="en-US" sz="2000" dirty="0"/>
              <a:t>are project-based emissions reductions </a:t>
            </a:r>
            <a:r>
              <a:rPr lang="en-US" sz="2000" dirty="0" smtClean="0"/>
              <a:t>and may </a:t>
            </a:r>
            <a:r>
              <a:rPr lang="en-US" sz="2000" dirty="0"/>
              <a:t>be used in voluntary or regulated markets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683" y="5868532"/>
            <a:ext cx="1246938" cy="8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708" y="390552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ahnschrift SemiBold" panose="020B0502040204020203" pitchFamily="34" charset="0"/>
              </a:rPr>
              <a:t>Introduction to Carbon Market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781" y="5652656"/>
            <a:ext cx="1330037" cy="1068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366" y="1485974"/>
            <a:ext cx="494607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Compliance Vs Voluntary Market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514" y="2090504"/>
            <a:ext cx="5283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Voluntary Carbon Market (VCM) </a:t>
            </a:r>
            <a:r>
              <a:rPr lang="en-US" sz="2000" dirty="0"/>
              <a:t>is a decentralized market where private actors voluntarily buy and sell carbon credits that represent certified removals or reductions of </a:t>
            </a:r>
            <a:r>
              <a:rPr lang="en-US" sz="2000" dirty="0" smtClean="0"/>
              <a:t>GHGs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Compliance Carbon Markets (CCMs), </a:t>
            </a:r>
            <a:r>
              <a:rPr lang="en-US" sz="2000" dirty="0" smtClean="0"/>
              <a:t>are </a:t>
            </a:r>
            <a:r>
              <a:rPr lang="en-US" sz="2000" dirty="0"/>
              <a:t>set by “cap-and-trade” regulations. </a:t>
            </a:r>
            <a:r>
              <a:rPr lang="en-US" sz="2000" dirty="0" smtClean="0"/>
              <a:t>Carbon </a:t>
            </a:r>
            <a:r>
              <a:rPr lang="en-US" sz="2000" dirty="0"/>
              <a:t>emission </a:t>
            </a:r>
            <a:r>
              <a:rPr lang="en-US" sz="2000" dirty="0" smtClean="0"/>
              <a:t>certificates </a:t>
            </a:r>
            <a:r>
              <a:rPr lang="en-US" sz="2000" dirty="0"/>
              <a:t>for domestic firms and sectors are issued by governmental </a:t>
            </a:r>
            <a:r>
              <a:rPr lang="en-US" sz="2000" dirty="0" smtClean="0"/>
              <a:t>organizations or international body (United Nations)C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309" y="1111770"/>
            <a:ext cx="6428509" cy="3243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830" y="4276988"/>
            <a:ext cx="6096988" cy="25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1591" y="382584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ahnschrift SemiBold" panose="020B0502040204020203" pitchFamily="34" charset="0"/>
              </a:rPr>
              <a:t>Mechanism of Carbon Trading   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8" y="2708223"/>
            <a:ext cx="1451313" cy="1424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74" y="2128603"/>
            <a:ext cx="1149011" cy="1291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921" y="2278505"/>
            <a:ext cx="1107008" cy="1141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082" y="2278505"/>
            <a:ext cx="1259174" cy="11417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4227226" y="4242216"/>
            <a:ext cx="6940446" cy="1499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064" y="4582059"/>
            <a:ext cx="1135604" cy="1137017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 rot="5400000">
            <a:off x="1407942" y="3396655"/>
            <a:ext cx="4287189" cy="9144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3680" y="1912976"/>
            <a:ext cx="1602578" cy="1837309"/>
          </a:xfrm>
          <a:prstGeom prst="rect">
            <a:avLst/>
          </a:prstGeom>
        </p:spPr>
      </p:pic>
      <p:sp>
        <p:nvSpPr>
          <p:cNvPr id="24" name="U-Turn Arrow 23"/>
          <p:cNvSpPr/>
          <p:nvPr/>
        </p:nvSpPr>
        <p:spPr>
          <a:xfrm>
            <a:off x="4643130" y="1782713"/>
            <a:ext cx="1378390" cy="521913"/>
          </a:xfrm>
          <a:prstGeom prst="uturnArrow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9703" y="1494530"/>
            <a:ext cx="69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$$$</a:t>
            </a:r>
            <a:endParaRPr lang="en-US" b="1" dirty="0"/>
          </a:p>
        </p:txBody>
      </p:sp>
      <p:sp>
        <p:nvSpPr>
          <p:cNvPr id="26" name="U-Turn Arrow 25"/>
          <p:cNvSpPr/>
          <p:nvPr/>
        </p:nvSpPr>
        <p:spPr>
          <a:xfrm>
            <a:off x="6766502" y="1765817"/>
            <a:ext cx="1378390" cy="521913"/>
          </a:xfrm>
          <a:prstGeom prst="uturnArrow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U-Turn Arrow 27"/>
          <p:cNvSpPr/>
          <p:nvPr/>
        </p:nvSpPr>
        <p:spPr>
          <a:xfrm>
            <a:off x="8584485" y="1782713"/>
            <a:ext cx="1378390" cy="521913"/>
          </a:xfrm>
          <a:prstGeom prst="uturnArrow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0751" y="3684996"/>
            <a:ext cx="666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With Carbon Pricing the cost of doing business and services increases incentivizing to shift the business to low emissions options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64531" y="3012399"/>
            <a:ext cx="1790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Government implements carbon pricing mechanism or Emission Reduction Targets  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62328" y="5948609"/>
            <a:ext cx="666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Renewable and low energy options becomes more competitive and cheaper and ultimately leads to low emissions</a:t>
            </a:r>
            <a:endParaRPr lang="en-US" sz="1400" b="1" dirty="0"/>
          </a:p>
        </p:txBody>
      </p:sp>
      <p:cxnSp>
        <p:nvCxnSpPr>
          <p:cNvPr id="36" name="Curved Connector 35"/>
          <p:cNvCxnSpPr/>
          <p:nvPr/>
        </p:nvCxnSpPr>
        <p:spPr>
          <a:xfrm>
            <a:off x="8716068" y="4722311"/>
            <a:ext cx="1464369" cy="821451"/>
          </a:xfrm>
          <a:prstGeom prst="curvedConnector3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9118680" y="4910430"/>
            <a:ext cx="659143" cy="50546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CO2</a:t>
            </a:r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106256" y="1468163"/>
            <a:ext cx="69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$$$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889874" y="1455045"/>
            <a:ext cx="69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$$$</a:t>
            </a:r>
            <a:endParaRPr lang="en-US" b="1" dirty="0"/>
          </a:p>
        </p:txBody>
      </p:sp>
      <p:sp>
        <p:nvSpPr>
          <p:cNvPr id="3" name="Chevron 2"/>
          <p:cNvSpPr/>
          <p:nvPr/>
        </p:nvSpPr>
        <p:spPr>
          <a:xfrm>
            <a:off x="6205929" y="4762139"/>
            <a:ext cx="1708878" cy="1030976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84485" y="4472957"/>
            <a:ext cx="26113" cy="1320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10598" y="5793115"/>
            <a:ext cx="1882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92050" y="642056"/>
            <a:ext cx="10358831" cy="868545"/>
          </a:xfrm>
        </p:spPr>
        <p:txBody>
          <a:bodyPr vert="horz" lIns="91440" tIns="0" rIns="91440" bIns="0" rtlCol="0" anchor="b">
            <a:normAutofit fontScale="90000"/>
          </a:bodyPr>
          <a:lstStyle/>
          <a:p>
            <a:pPr algn="l"/>
            <a:r>
              <a:rPr lang="en-GB" sz="3200" b="1" dirty="0">
                <a:latin typeface="Bahnschrift SemiBold" panose="020B0502040204020203" pitchFamily="34" charset="0"/>
              </a:rPr>
              <a:t>From Kyoto to Paris – Success and Lessons Learnt from CDM</a:t>
            </a:r>
            <a:endParaRPr lang="en-US" sz="3200" b="1" dirty="0">
              <a:latin typeface="Bahnschrift SemiBol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881" y="5648961"/>
            <a:ext cx="1189790" cy="106739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1794E20-5F65-4038-934C-178AE9C72AC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7890" y="1779730"/>
            <a:ext cx="6853629" cy="3844696"/>
          </a:xfrm>
        </p:spPr>
        <p:txBody>
          <a:bodyPr>
            <a:normAutofit lnSpcReduction="10000"/>
          </a:bodyPr>
          <a:lstStyle/>
          <a:p>
            <a:pPr marL="0" indent="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None/>
            </a:pPr>
            <a:endParaRPr lang="en-US" sz="21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Articles 6, 12 and 17 of the Kyoto Protocol (1997) established the global carbon market</a:t>
            </a:r>
          </a:p>
          <a:p>
            <a:pPr lvl="1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</a:pPr>
            <a:r>
              <a:rPr lang="en-US" sz="17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en-US" sz="1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1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12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CDM established the rules and methodologies for GHG emission reduction quantification, baselines and protocols for monitoring and verification  </a:t>
            </a:r>
          </a:p>
          <a:p>
            <a:pPr marL="342900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</a:pPr>
            <a:endParaRPr lang="en-US" sz="21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Emissions trading systems facilitated the trading of carbon credits and established the billion dollar global carbon market</a:t>
            </a:r>
            <a:b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lvl="1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Success of CDM shows the </a:t>
            </a:r>
            <a:r>
              <a:rPr lang="en-US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</a:t>
            </a: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Article 6 in contributing to the target of Paris Agreement   </a:t>
            </a:r>
          </a:p>
          <a:p>
            <a:pPr marL="342900" indent="-342900" algn="l">
              <a:spcBef>
                <a:spcPts val="0"/>
              </a:spcBef>
              <a:buClr>
                <a:schemeClr val="bg2">
                  <a:lumMod val="10000"/>
                </a:schemeClr>
              </a:buClr>
              <a:buSzPct val="85000"/>
              <a:buFont typeface="Arial" panose="020B0604020202020204" pitchFamily="34" charset="0"/>
              <a:buChar char="•"/>
            </a:pP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2100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44461-8691-4C80-9449-C27A022AB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19" y="1779731"/>
            <a:ext cx="4755952" cy="19185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CCACA-BCAE-4BC6-AC23-08FACCB3B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19" y="3847641"/>
            <a:ext cx="4755952" cy="19240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601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809" y="5832332"/>
            <a:ext cx="1246938" cy="8891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7038" y="1650119"/>
            <a:ext cx="2935224" cy="4182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43843" y="1642982"/>
            <a:ext cx="2935224" cy="4182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9428" y="2666542"/>
            <a:ext cx="10103371" cy="3485181"/>
          </a:xfrm>
          <a:prstGeom prst="rect">
            <a:avLst/>
          </a:prstGeom>
          <a:solidFill>
            <a:schemeClr val="bg1">
              <a:lumMod val="65000"/>
              <a:alpha val="62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9428" y="1527062"/>
            <a:ext cx="10103371" cy="1091048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1591" y="442544"/>
            <a:ext cx="10945091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ahnschrift SemiBold" panose="020B0502040204020203" pitchFamily="34" charset="0"/>
              </a:rPr>
              <a:t>Voluntary &amp; Compliance Market Specifications  </a:t>
            </a:r>
            <a:endParaRPr lang="en-US" sz="3200" dirty="0">
              <a:latin typeface="Bahnschrift SemiBold" panose="020B0502040204020203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 rot="5400000">
            <a:off x="5052612" y="648338"/>
            <a:ext cx="904076" cy="293522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 rot="5400000">
            <a:off x="8443072" y="648816"/>
            <a:ext cx="904069" cy="2934268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6333" y="2928843"/>
            <a:ext cx="2435790" cy="531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Objectives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6333" y="3744218"/>
            <a:ext cx="2435790" cy="5846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Carbon Pricing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6333" y="4590025"/>
            <a:ext cx="2435790" cy="5846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Product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6755" y="2928843"/>
            <a:ext cx="2435790" cy="5314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Shifting to low emissions compliance 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6755" y="3741245"/>
            <a:ext cx="2435790" cy="5846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Market Based</a:t>
            </a:r>
            <a:br>
              <a:rPr lang="en-US" sz="1500" b="1" dirty="0" smtClean="0">
                <a:solidFill>
                  <a:schemeClr val="tx1"/>
                </a:solidFill>
              </a:rPr>
            </a:br>
            <a:r>
              <a:rPr lang="en-US" sz="1500" b="1" dirty="0" smtClean="0">
                <a:solidFill>
                  <a:schemeClr val="tx1"/>
                </a:solidFill>
              </a:rPr>
              <a:t>Price Range:  </a:t>
            </a:r>
            <a:endParaRPr lang="en-US" sz="1500" dirty="0"/>
          </a:p>
        </p:txBody>
      </p:sp>
      <p:sp>
        <p:nvSpPr>
          <p:cNvPr id="17" name="Rectangle 16"/>
          <p:cNvSpPr/>
          <p:nvPr/>
        </p:nvSpPr>
        <p:spPr>
          <a:xfrm>
            <a:off x="4286755" y="4590023"/>
            <a:ext cx="2435790" cy="5846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Certified Emissions Reductions (CERs)</a:t>
            </a:r>
            <a:endParaRPr lang="en-US" sz="1500" dirty="0"/>
          </a:p>
        </p:txBody>
      </p:sp>
      <p:sp>
        <p:nvSpPr>
          <p:cNvPr id="18" name="Rectangle 17"/>
          <p:cNvSpPr/>
          <p:nvPr/>
        </p:nvSpPr>
        <p:spPr>
          <a:xfrm>
            <a:off x="7678169" y="2938583"/>
            <a:ext cx="2435790" cy="5314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Emission reductions for voluntary commitments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78169" y="3753958"/>
            <a:ext cx="2435790" cy="5846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/>
            </a:r>
            <a:br>
              <a:rPr lang="en-US" sz="1500" b="1" dirty="0" smtClean="0">
                <a:solidFill>
                  <a:schemeClr val="tx1"/>
                </a:solidFill>
              </a:rPr>
            </a:br>
            <a:r>
              <a:rPr lang="en-US" sz="1500" b="1" dirty="0" smtClean="0">
                <a:solidFill>
                  <a:schemeClr val="tx1"/>
                </a:solidFill>
              </a:rPr>
              <a:t>Market </a:t>
            </a:r>
            <a:r>
              <a:rPr lang="en-US" sz="1500" b="1" dirty="0">
                <a:solidFill>
                  <a:schemeClr val="tx1"/>
                </a:solidFill>
              </a:rPr>
              <a:t>Based</a:t>
            </a:r>
            <a:br>
              <a:rPr lang="en-US" sz="1500" b="1" dirty="0">
                <a:solidFill>
                  <a:schemeClr val="tx1"/>
                </a:solidFill>
              </a:rPr>
            </a:br>
            <a:r>
              <a:rPr lang="en-US" sz="1500" b="1" dirty="0">
                <a:solidFill>
                  <a:schemeClr val="tx1"/>
                </a:solidFill>
              </a:rPr>
              <a:t>Price Range: </a:t>
            </a:r>
            <a:r>
              <a:rPr lang="en-US" sz="1500" b="1" dirty="0" smtClean="0">
                <a:solidFill>
                  <a:schemeClr val="tx1"/>
                </a:solidFill>
              </a:rPr>
              <a:t>1$ to 60$</a:t>
            </a:r>
            <a:endParaRPr lang="en-US" sz="1500" dirty="0"/>
          </a:p>
          <a:p>
            <a:pPr algn="ctr"/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78169" y="4599765"/>
            <a:ext cx="2435790" cy="5846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Voluntary Carbon Units VCUs/VERs 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7038" y="1772026"/>
            <a:ext cx="293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Compliance Market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7972" y="1735951"/>
            <a:ext cx="293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Voluntary Market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972" y="2601720"/>
            <a:ext cx="5699744" cy="367898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2956" y="398238"/>
            <a:ext cx="7640664" cy="55403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Growth of Carbon Markets in Numbers!  </a:t>
            </a: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670582079"/>
              </p:ext>
            </p:extLst>
          </p:nvPr>
        </p:nvGraphicFramePr>
        <p:xfrm>
          <a:off x="523695" y="3340843"/>
          <a:ext cx="4836695" cy="316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17560" y="1299944"/>
            <a:ext cx="2937910" cy="954107"/>
          </a:xfrm>
          <a:prstGeom prst="rect">
            <a:avLst/>
          </a:prstGeom>
          <a:noFill/>
          <a:ln>
            <a:solidFill>
              <a:srgbClr val="8EDE98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73 Initiatives </a:t>
            </a:r>
          </a:p>
          <a:p>
            <a:r>
              <a:rPr lang="en-US" dirty="0" smtClean="0"/>
              <a:t>Carbon Prices Initiatives Implemented Globally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79597" y="1299944"/>
            <a:ext cx="2937910" cy="954107"/>
          </a:xfrm>
          <a:prstGeom prst="rect">
            <a:avLst/>
          </a:prstGeom>
          <a:noFill/>
          <a:ln>
            <a:solidFill>
              <a:srgbClr val="8EDE98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39 National Initiatives </a:t>
            </a:r>
          </a:p>
          <a:p>
            <a:r>
              <a:rPr lang="en-US" dirty="0" smtClean="0"/>
              <a:t>Covered in these initiatives implemented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66475" y="2322176"/>
            <a:ext cx="4626244" cy="677108"/>
          </a:xfrm>
          <a:prstGeom prst="rect">
            <a:avLst/>
          </a:prstGeom>
          <a:noFill/>
          <a:ln>
            <a:solidFill>
              <a:srgbClr val="8EDE98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11.66 GtCO2e</a:t>
            </a:r>
            <a:r>
              <a:rPr lang="en-US" dirty="0" smtClean="0"/>
              <a:t> of Emissions</a:t>
            </a:r>
            <a:br>
              <a:rPr lang="en-US" dirty="0" smtClean="0"/>
            </a:br>
            <a:r>
              <a:rPr lang="en-US" dirty="0" smtClean="0"/>
              <a:t>Representing </a:t>
            </a:r>
            <a:r>
              <a:rPr lang="en-US" dirty="0"/>
              <a:t>23% </a:t>
            </a:r>
            <a:r>
              <a:rPr lang="en-US" dirty="0" smtClean="0"/>
              <a:t>of global </a:t>
            </a:r>
            <a:r>
              <a:rPr lang="en-US" dirty="0"/>
              <a:t>GHG emissions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846B02-357D-4131-8B69-F5327C840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6778" y="5689081"/>
            <a:ext cx="1246938" cy="10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11225</TotalTime>
  <Words>583</Words>
  <Application>Microsoft Office PowerPoint</Application>
  <PresentationFormat>Widescreen</PresentationFormat>
  <Paragraphs>193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Bahnschrift Light SemiCondensed</vt:lpstr>
      <vt:lpstr>Bahnschrift SemiBold</vt:lpstr>
      <vt:lpstr>Calibri</vt:lpstr>
      <vt:lpstr>Calibri Light</vt:lpstr>
      <vt:lpstr>Rockwell</vt:lpstr>
      <vt:lpstr>Segoe UI Semibold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Kyoto to Paris – Success and Lessons Learnt from CDM</vt:lpstr>
      <vt:lpstr>PowerPoint Presentation</vt:lpstr>
      <vt:lpstr>PowerPoint Presentation</vt:lpstr>
      <vt:lpstr>PowerPoint Presentation</vt:lpstr>
      <vt:lpstr>PowerPoint Presentation</vt:lpstr>
      <vt:lpstr>Advantages of Carbon Markets</vt:lpstr>
      <vt:lpstr>PowerPoint Presentation</vt:lpstr>
      <vt:lpstr>Carbon Market - Potential for Pakistan</vt:lpstr>
      <vt:lpstr>Potential in Corporate Sector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REHAN ARSHAD</dc:creator>
  <cp:lastModifiedBy>Bilal Anwar</cp:lastModifiedBy>
  <cp:revision>246</cp:revision>
  <dcterms:created xsi:type="dcterms:W3CDTF">2023-07-05T17:03:50Z</dcterms:created>
  <dcterms:modified xsi:type="dcterms:W3CDTF">2023-09-17T15:05:51Z</dcterms:modified>
</cp:coreProperties>
</file>